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3" r:id="rId2"/>
    <p:sldId id="300" r:id="rId3"/>
    <p:sldId id="286" r:id="rId4"/>
    <p:sldId id="304" r:id="rId5"/>
    <p:sldId id="305" r:id="rId6"/>
    <p:sldId id="306" r:id="rId7"/>
    <p:sldId id="307" r:id="rId8"/>
    <p:sldId id="308" r:id="rId9"/>
    <p:sldId id="309" r:id="rId10"/>
    <p:sldId id="311" r:id="rId11"/>
    <p:sldId id="312" r:id="rId12"/>
    <p:sldId id="313" r:id="rId13"/>
    <p:sldId id="297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A26F"/>
    <a:srgbClr val="2A292A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6374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46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B25BCE-0D29-4C5B-B11D-25AF9D9193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FC3BF-4240-4F76-80B7-9057DCDE46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0B67-7870-45E9-9C2E-B6BB1B6B9216}" type="datetimeFigureOut">
              <a:rPr lang="en-GB" smtClean="0"/>
              <a:t>27/11/2021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ABBF8-3FB3-442D-9397-654B9AC82A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B1B69-86FC-42AF-A0CC-7D9E6179E1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66673-273F-40C6-AB63-ADE6E2928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915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99DC693-E3FF-B746-AF66-92C8303C18E4}" type="datetimeFigureOut">
              <a:rPr lang="de-DE" smtClean="0"/>
              <a:pPr/>
              <a:t>27.11.2021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904D6A2-47A3-B646-8487-E022FCB9461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963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FAA17-7C1A-8043-AF6E-F0BDDA1567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800" y="2793600"/>
            <a:ext cx="10440000" cy="1274195"/>
          </a:xfrm>
        </p:spPr>
        <p:txBody>
          <a:bodyPr wrap="square" anchor="b"/>
          <a:lstStyle>
            <a:lvl1pPr algn="ctr">
              <a:defRPr sz="9200"/>
            </a:lvl1pPr>
          </a:lstStyle>
          <a:p>
            <a:r>
              <a:rPr lang="de-DE" dirty="0"/>
              <a:t>Coffee Quality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05BAD8-04C4-A74F-81E9-CF27D4F6B8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800" y="4068000"/>
            <a:ext cx="10440000" cy="492443"/>
          </a:xfrm>
        </p:spPr>
        <p:txBody>
          <a:bodyPr>
            <a:spAutoFit/>
          </a:bodyPr>
          <a:lstStyle>
            <a:lvl1pPr marL="0" indent="0" algn="ctr">
              <a:buNone/>
              <a:defRPr sz="32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#Unterüberschrift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D275E0-3E25-1E45-86D5-F6DB7B2248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800" y="6454800"/>
            <a:ext cx="10440000" cy="246221"/>
          </a:xfrm>
        </p:spPr>
        <p:txBody>
          <a:bodyPr>
            <a:spAutoFit/>
          </a:bodyPr>
          <a:lstStyle>
            <a:lvl1pPr marL="0" indent="0" algn="ctr">
              <a:buNone/>
              <a:defRPr sz="16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Ort, Datum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A2978F0-EB70-9A41-87C0-F5C56FAE7870}"/>
              </a:ext>
            </a:extLst>
          </p:cNvPr>
          <p:cNvSpPr/>
          <p:nvPr userDrawn="1"/>
        </p:nvSpPr>
        <p:spPr>
          <a:xfrm>
            <a:off x="5862000" y="6264000"/>
            <a:ext cx="468000" cy="3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5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F11F7C9-6A70-984C-B45A-6F8C77A33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0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7" name="Textplatzhalter 13">
            <a:extLst>
              <a:ext uri="{FF2B5EF4-FFF2-40B4-BE49-F238E27FC236}">
                <a16:creationId xmlns:a16="http://schemas.microsoft.com/office/drawing/2014/main" id="{A710F19E-B80D-0741-82D6-742E05E8B4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000" y="3060000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3">
            <a:extLst>
              <a:ext uri="{FF2B5EF4-FFF2-40B4-BE49-F238E27FC236}">
                <a16:creationId xmlns:a16="http://schemas.microsoft.com/office/drawing/2014/main" id="{273A0AC6-48B0-1C4E-9B7F-0A761997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140000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56F84CF-7490-5043-B8FA-D9117BCB04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220001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76A993-2805-4942-9B76-80A5E31C9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04B059C6-6EE6-3142-A582-34A69513C84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240104" y="1980000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068CA9-673D-084B-A84F-7744F02B7DD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40104" y="3060000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1D6FF067-368D-2044-BD84-FBACC3FBED0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40104" y="4140000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517F8D7F-51AB-E643-B736-B13D47104F0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240104" y="5220001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6028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F11F7C9-6A70-984C-B45A-6F8C77A33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0"/>
            <a:ext cx="2520000" cy="136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7" name="Textplatzhalter 13">
            <a:extLst>
              <a:ext uri="{FF2B5EF4-FFF2-40B4-BE49-F238E27FC236}">
                <a16:creationId xmlns:a16="http://schemas.microsoft.com/office/drawing/2014/main" id="{A710F19E-B80D-0741-82D6-742E05E8B4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000" y="3504000"/>
            <a:ext cx="2520000" cy="100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3">
            <a:extLst>
              <a:ext uri="{FF2B5EF4-FFF2-40B4-BE49-F238E27FC236}">
                <a16:creationId xmlns:a16="http://schemas.microsoft.com/office/drawing/2014/main" id="{273A0AC6-48B0-1C4E-9B7F-0A761997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668000"/>
            <a:ext cx="2520000" cy="64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56F84CF-7490-5043-B8FA-D9117BCB04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472000"/>
            <a:ext cx="2520000" cy="64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E7148E41-B740-764B-AC53-7A8A21FAD9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4800" y="1980000"/>
            <a:ext cx="2520000" cy="136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EBDCF5B-E124-CC44-A8D2-64ECDFDCFE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94800" y="3504000"/>
            <a:ext cx="2520000" cy="100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Text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50ED3A01-B1D1-B04F-B6CF-E009103091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4800" y="4668000"/>
            <a:ext cx="2520000" cy="64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7183BC2D-3164-BD49-AC0B-00C5B22A7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94800" y="5472000"/>
            <a:ext cx="2520000" cy="64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8FE687-0B90-4047-89BB-D8B6EE0B6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D5685D1C-5936-CA48-9DAD-AE398A51FA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6000" y="1980000"/>
            <a:ext cx="5040000" cy="1368000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23D364F0-F759-AF42-A62D-3AA0B5ED52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75400" y="3504000"/>
            <a:ext cx="5040000" cy="1007999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9C11685E-BCC5-114B-83E3-487BB32D26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400" y="4668000"/>
            <a:ext cx="5040000" cy="648000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AF9B69D1-4C8C-5E4D-B561-6A50E4F5D0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75400" y="5472000"/>
            <a:ext cx="5040000" cy="648000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19606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A802CDD8-AB91-8941-9B39-B92977CF2E64}"/>
              </a:ext>
            </a:extLst>
          </p:cNvPr>
          <p:cNvSpPr txBox="1"/>
          <p:nvPr userDrawn="1"/>
        </p:nvSpPr>
        <p:spPr>
          <a:xfrm>
            <a:off x="4066902" y="2090169"/>
            <a:ext cx="7247897" cy="15511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7200" b="1" cap="all" baseline="0" noProof="0" dirty="0">
                <a:solidFill>
                  <a:schemeClr val="tx1"/>
                </a:solidFill>
                <a:latin typeface="+mj-lt"/>
              </a:rPr>
              <a:t>Thank you!</a:t>
            </a:r>
          </a:p>
          <a:p>
            <a:pPr algn="ctr">
              <a:lnSpc>
                <a:spcPct val="90000"/>
              </a:lnSpc>
            </a:pPr>
            <a:r>
              <a:rPr lang="en-GB" sz="4000" b="1" cap="all" baseline="0" noProof="0" dirty="0">
                <a:solidFill>
                  <a:schemeClr val="tx1"/>
                </a:solidFill>
                <a:latin typeface="+mj-lt"/>
              </a:rPr>
              <a:t>And enjoy your coffee!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1C86CDD-5B30-7545-AB35-51EECC88A81E}"/>
              </a:ext>
            </a:extLst>
          </p:cNvPr>
          <p:cNvSpPr/>
          <p:nvPr userDrawn="1"/>
        </p:nvSpPr>
        <p:spPr>
          <a:xfrm>
            <a:off x="-2" y="5346000"/>
            <a:ext cx="1219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B2080-B1C2-4468-B362-52B851785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181" r="25009"/>
          <a:stretch/>
        </p:blipFill>
        <p:spPr>
          <a:xfrm>
            <a:off x="0" y="0"/>
            <a:ext cx="3239458" cy="53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FAA17-7C1A-8043-AF6E-F0BDDA1567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800" y="2880000"/>
            <a:ext cx="10440000" cy="1107996"/>
          </a:xfrm>
        </p:spPr>
        <p:txBody>
          <a:bodyPr wrap="square" anchor="ctr" anchorCtr="0"/>
          <a:lstStyle>
            <a:lvl1pPr algn="ctr">
              <a:defRPr sz="8000"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FA8190-DAE4-4847-8382-01416F559FF5}"/>
              </a:ext>
            </a:extLst>
          </p:cNvPr>
          <p:cNvSpPr/>
          <p:nvPr userDrawn="1"/>
        </p:nvSpPr>
        <p:spPr>
          <a:xfrm>
            <a:off x="5862000" y="6264000"/>
            <a:ext cx="468000" cy="3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60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8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4" name="Textplatzhalter 9">
            <a:extLst>
              <a:ext uri="{FF2B5EF4-FFF2-40B4-BE49-F238E27FC236}">
                <a16:creationId xmlns:a16="http://schemas.microsoft.com/office/drawing/2014/main" id="{AE9BE5F7-9A9F-6A42-8023-4990A835BC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4800" y="1980001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0A38D-DCD4-CA4C-A0AD-FC10C009FB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  <a:endParaRPr lang="de-DE" dirty="0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ED0AAB9-F2C6-2D44-92FB-7A097E368B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6800" y="2033723"/>
            <a:ext cx="36000" cy="3816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platzhalter 42">
            <a:extLst>
              <a:ext uri="{FF2B5EF4-FFF2-40B4-BE49-F238E27FC236}">
                <a16:creationId xmlns:a16="http://schemas.microsoft.com/office/drawing/2014/main" id="{583F4343-DC01-AC4D-8822-C057DE4B39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0800" y="2033723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platzhalter 9">
            <a:extLst>
              <a:ext uri="{FF2B5EF4-FFF2-40B4-BE49-F238E27FC236}">
                <a16:creationId xmlns:a16="http://schemas.microsoft.com/office/drawing/2014/main" id="{5DFF1CFD-993A-0146-9DC4-5ED68D60E7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4800" y="21960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52" name="Textplatzhalter 42">
            <a:extLst>
              <a:ext uri="{FF2B5EF4-FFF2-40B4-BE49-F238E27FC236}">
                <a16:creationId xmlns:a16="http://schemas.microsoft.com/office/drawing/2014/main" id="{C1673974-51BC-754D-A403-2107772F5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40800" y="5774122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platzhalter 9">
            <a:extLst>
              <a:ext uri="{FF2B5EF4-FFF2-40B4-BE49-F238E27FC236}">
                <a16:creationId xmlns:a16="http://schemas.microsoft.com/office/drawing/2014/main" id="{5FB9220F-6FC9-8740-A47D-B52EFEE54C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54800" y="57204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4" name="Textplatzhalter 9">
            <a:extLst>
              <a:ext uri="{FF2B5EF4-FFF2-40B4-BE49-F238E27FC236}">
                <a16:creationId xmlns:a16="http://schemas.microsoft.com/office/drawing/2014/main" id="{153D088E-4B1D-5D4E-9ABB-1EB97CE483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54800" y="5935335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72" name="Textplatzhalter 9">
            <a:extLst>
              <a:ext uri="{FF2B5EF4-FFF2-40B4-BE49-F238E27FC236}">
                <a16:creationId xmlns:a16="http://schemas.microsoft.com/office/drawing/2014/main" id="{62BFC39D-D391-B244-940F-EB329061AEC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4800" y="2602053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3" name="Textplatzhalter 42">
            <a:extLst>
              <a:ext uri="{FF2B5EF4-FFF2-40B4-BE49-F238E27FC236}">
                <a16:creationId xmlns:a16="http://schemas.microsoft.com/office/drawing/2014/main" id="{5B8A1582-93E0-AB46-BC9E-B1D10778365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340800" y="2655775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platzhalter 9">
            <a:extLst>
              <a:ext uri="{FF2B5EF4-FFF2-40B4-BE49-F238E27FC236}">
                <a16:creationId xmlns:a16="http://schemas.microsoft.com/office/drawing/2014/main" id="{FF71DB74-6EB2-2B44-8051-181D4E2AC5F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4800" y="2818052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75" name="Textplatzhalter 9">
            <a:extLst>
              <a:ext uri="{FF2B5EF4-FFF2-40B4-BE49-F238E27FC236}">
                <a16:creationId xmlns:a16="http://schemas.microsoft.com/office/drawing/2014/main" id="{86052AC3-4498-0540-BAF0-4F486364D00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54800" y="32256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6" name="Textplatzhalter 42">
            <a:extLst>
              <a:ext uri="{FF2B5EF4-FFF2-40B4-BE49-F238E27FC236}">
                <a16:creationId xmlns:a16="http://schemas.microsoft.com/office/drawing/2014/main" id="{119DFA65-3CE4-8040-99B6-DB8CF06CAAC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340800" y="3279600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platzhalter 9">
            <a:extLst>
              <a:ext uri="{FF2B5EF4-FFF2-40B4-BE49-F238E27FC236}">
                <a16:creationId xmlns:a16="http://schemas.microsoft.com/office/drawing/2014/main" id="{000C1985-C6F0-144E-8110-34E44D06E49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54800" y="34416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78" name="Textplatzhalter 9">
            <a:extLst>
              <a:ext uri="{FF2B5EF4-FFF2-40B4-BE49-F238E27FC236}">
                <a16:creationId xmlns:a16="http://schemas.microsoft.com/office/drawing/2014/main" id="{6401146E-C094-8F4B-8284-587531C1060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754800" y="38484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9" name="Textplatzhalter 42">
            <a:extLst>
              <a:ext uri="{FF2B5EF4-FFF2-40B4-BE49-F238E27FC236}">
                <a16:creationId xmlns:a16="http://schemas.microsoft.com/office/drawing/2014/main" id="{DA8F3BC9-433A-5B45-A641-B37E4FA45BB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340800" y="3902400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platzhalter 9">
            <a:extLst>
              <a:ext uri="{FF2B5EF4-FFF2-40B4-BE49-F238E27FC236}">
                <a16:creationId xmlns:a16="http://schemas.microsoft.com/office/drawing/2014/main" id="{6C673785-2090-A14B-B78F-C3234197A5F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54800" y="40644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1" name="Textplatzhalter 9">
            <a:extLst>
              <a:ext uri="{FF2B5EF4-FFF2-40B4-BE49-F238E27FC236}">
                <a16:creationId xmlns:a16="http://schemas.microsoft.com/office/drawing/2014/main" id="{BE1C89CA-ACE8-6F4B-BCAE-5F9B044FDF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54800" y="4474329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82" name="Textplatzhalter 42">
            <a:extLst>
              <a:ext uri="{FF2B5EF4-FFF2-40B4-BE49-F238E27FC236}">
                <a16:creationId xmlns:a16="http://schemas.microsoft.com/office/drawing/2014/main" id="{76B3C06B-0F20-FE4C-B888-E3D0A345638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340800" y="4528329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platzhalter 9">
            <a:extLst>
              <a:ext uri="{FF2B5EF4-FFF2-40B4-BE49-F238E27FC236}">
                <a16:creationId xmlns:a16="http://schemas.microsoft.com/office/drawing/2014/main" id="{C146AEF4-4026-5B49-A670-008C49E5BB4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54800" y="4690329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4" name="Textplatzhalter 9">
            <a:extLst>
              <a:ext uri="{FF2B5EF4-FFF2-40B4-BE49-F238E27FC236}">
                <a16:creationId xmlns:a16="http://schemas.microsoft.com/office/drawing/2014/main" id="{C00455C9-2A12-6C49-84B1-8F2D514E65A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754800" y="50976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85" name="Textplatzhalter 42">
            <a:extLst>
              <a:ext uri="{FF2B5EF4-FFF2-40B4-BE49-F238E27FC236}">
                <a16:creationId xmlns:a16="http://schemas.microsoft.com/office/drawing/2014/main" id="{573B2DA3-BB3C-7E4F-9C3C-1662B14146C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340800" y="5151600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platzhalter 9">
            <a:extLst>
              <a:ext uri="{FF2B5EF4-FFF2-40B4-BE49-F238E27FC236}">
                <a16:creationId xmlns:a16="http://schemas.microsoft.com/office/drawing/2014/main" id="{A4CAD446-4247-2A44-8B9E-9A020B20A4A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54800" y="53136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7" name="Textplatzhalter 9">
            <a:extLst>
              <a:ext uri="{FF2B5EF4-FFF2-40B4-BE49-F238E27FC236}">
                <a16:creationId xmlns:a16="http://schemas.microsoft.com/office/drawing/2014/main" id="{E8CDA2D8-50E4-A54B-8F9F-2DD26A6253E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4800" y="1980001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88" name="Textplatzhalter 9">
            <a:extLst>
              <a:ext uri="{FF2B5EF4-FFF2-40B4-BE49-F238E27FC236}">
                <a16:creationId xmlns:a16="http://schemas.microsoft.com/office/drawing/2014/main" id="{FDF6A0DE-0123-2642-BA88-E4A1D0BE14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74800" y="2602053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89" name="Textplatzhalter 9">
            <a:extLst>
              <a:ext uri="{FF2B5EF4-FFF2-40B4-BE49-F238E27FC236}">
                <a16:creationId xmlns:a16="http://schemas.microsoft.com/office/drawing/2014/main" id="{AAC0B45B-0F1E-9045-83BD-D81B68C1A3A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74800" y="32256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0" name="Textplatzhalter 9">
            <a:extLst>
              <a:ext uri="{FF2B5EF4-FFF2-40B4-BE49-F238E27FC236}">
                <a16:creationId xmlns:a16="http://schemas.microsoft.com/office/drawing/2014/main" id="{F928F6A8-7A69-F149-AA89-E5EEECBB60E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74800" y="38484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1" name="Textplatzhalter 9">
            <a:extLst>
              <a:ext uri="{FF2B5EF4-FFF2-40B4-BE49-F238E27FC236}">
                <a16:creationId xmlns:a16="http://schemas.microsoft.com/office/drawing/2014/main" id="{8608DFF3-1FF7-CA4D-9C29-92716E079F6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74800" y="4474329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2" name="Textplatzhalter 9">
            <a:extLst>
              <a:ext uri="{FF2B5EF4-FFF2-40B4-BE49-F238E27FC236}">
                <a16:creationId xmlns:a16="http://schemas.microsoft.com/office/drawing/2014/main" id="{EDF2A19B-CD98-FD42-9570-46C52167ACB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74800" y="50976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3" name="Textplatzhalter 9">
            <a:extLst>
              <a:ext uri="{FF2B5EF4-FFF2-40B4-BE49-F238E27FC236}">
                <a16:creationId xmlns:a16="http://schemas.microsoft.com/office/drawing/2014/main" id="{06A319B0-0EAB-554B-B47B-87CD777C27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74800" y="57204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4" name="Titel 93">
            <a:extLst>
              <a:ext uri="{FF2B5EF4-FFF2-40B4-BE49-F238E27FC236}">
                <a16:creationId xmlns:a16="http://schemas.microsoft.com/office/drawing/2014/main" id="{00546911-C5C1-1D4E-9B0E-382C739B5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800" y="914400"/>
            <a:ext cx="9302400" cy="553998"/>
          </a:xfrm>
        </p:spPr>
        <p:txBody>
          <a:bodyPr/>
          <a:lstStyle/>
          <a:p>
            <a:r>
              <a:rPr lang="de-DE" dirty="0"/>
              <a:t>Ablaufplan</a:t>
            </a:r>
          </a:p>
        </p:txBody>
      </p:sp>
    </p:spTree>
    <p:extLst>
      <p:ext uri="{BB962C8B-B14F-4D97-AF65-F5344CB8AC3E}">
        <p14:creationId xmlns:p14="http://schemas.microsoft.com/office/powerpoint/2010/main" val="185853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4" name="Textplatzhalter 9">
            <a:extLst>
              <a:ext uri="{FF2B5EF4-FFF2-40B4-BE49-F238E27FC236}">
                <a16:creationId xmlns:a16="http://schemas.microsoft.com/office/drawing/2014/main" id="{AE9BE5F7-9A9F-6A42-8023-4990A835BC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4140000"/>
            <a:ext cx="3240000" cy="49320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0A38D-DCD4-CA4C-A0AD-FC10C009FB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ED0AAB9-F2C6-2D44-92FB-7A097E368B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8800" y="3818701"/>
            <a:ext cx="10386000" cy="36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platzhalter 42">
            <a:extLst>
              <a:ext uri="{FF2B5EF4-FFF2-40B4-BE49-F238E27FC236}">
                <a16:creationId xmlns:a16="http://schemas.microsoft.com/office/drawing/2014/main" id="{583F4343-DC01-AC4D-8822-C057DE4B39C3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876000" y="3782701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platzhalter 9">
            <a:extLst>
              <a:ext uri="{FF2B5EF4-FFF2-40B4-BE49-F238E27FC236}">
                <a16:creationId xmlns:a16="http://schemas.microsoft.com/office/drawing/2014/main" id="{5DFF1CFD-993A-0146-9DC4-5ED68D60E7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715999"/>
            <a:ext cx="3240000" cy="1404001"/>
          </a:xfrm>
        </p:spPr>
        <p:txBody>
          <a:bodyPr wrap="square">
            <a:noAutofit/>
          </a:bodyPr>
          <a:lstStyle>
            <a:lvl1pPr marL="180000" indent="-180000" algn="l"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7" name="Textplatzhalter 9">
            <a:extLst>
              <a:ext uri="{FF2B5EF4-FFF2-40B4-BE49-F238E27FC236}">
                <a16:creationId xmlns:a16="http://schemas.microsoft.com/office/drawing/2014/main" id="{E8CDA2D8-50E4-A54B-8F9F-2DD26A6253E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6000" y="3225625"/>
            <a:ext cx="3240000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01.</a:t>
            </a:r>
          </a:p>
        </p:txBody>
      </p:sp>
      <p:sp>
        <p:nvSpPr>
          <p:cNvPr id="34" name="Textplatzhalter 9">
            <a:extLst>
              <a:ext uri="{FF2B5EF4-FFF2-40B4-BE49-F238E27FC236}">
                <a16:creationId xmlns:a16="http://schemas.microsoft.com/office/drawing/2014/main" id="{F8522D62-6CCB-0749-9737-255875E76E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74800" y="4140000"/>
            <a:ext cx="3240000" cy="49320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5" name="Textplatzhalter 9">
            <a:extLst>
              <a:ext uri="{FF2B5EF4-FFF2-40B4-BE49-F238E27FC236}">
                <a16:creationId xmlns:a16="http://schemas.microsoft.com/office/drawing/2014/main" id="{03288196-6342-B241-8DED-754665982AB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74800" y="4140000"/>
            <a:ext cx="3240000" cy="49320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8" name="Textplatzhalter 42">
            <a:extLst>
              <a:ext uri="{FF2B5EF4-FFF2-40B4-BE49-F238E27FC236}">
                <a16:creationId xmlns:a16="http://schemas.microsoft.com/office/drawing/2014/main" id="{9235E316-BF2B-9D4F-88F2-12A24AF5CB27}"/>
              </a:ext>
            </a:extLst>
          </p:cNvPr>
          <p:cNvSpPr>
            <a:spLocks noGrp="1" noChangeAspect="1"/>
          </p:cNvSpPr>
          <p:nvPr>
            <p:ph type="body" sz="quarter" idx="65"/>
          </p:nvPr>
        </p:nvSpPr>
        <p:spPr>
          <a:xfrm>
            <a:off x="4474800" y="3782701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platzhalter 42">
            <a:extLst>
              <a:ext uri="{FF2B5EF4-FFF2-40B4-BE49-F238E27FC236}">
                <a16:creationId xmlns:a16="http://schemas.microsoft.com/office/drawing/2014/main" id="{58145021-1EC9-B740-8FD4-82D579AE0DC6}"/>
              </a:ext>
            </a:extLst>
          </p:cNvPr>
          <p:cNvSpPr>
            <a:spLocks noGrp="1" noChangeAspect="1"/>
          </p:cNvSpPr>
          <p:nvPr>
            <p:ph type="body" sz="quarter" idx="66"/>
          </p:nvPr>
        </p:nvSpPr>
        <p:spPr>
          <a:xfrm>
            <a:off x="8074800" y="3782701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AF003DB8-A162-9D4A-B5D6-A2E0B8FC57C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74800" y="3225625"/>
            <a:ext cx="3240000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02.</a:t>
            </a:r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C44649C-8E97-1D45-A006-0687FCF5D35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74800" y="3225625"/>
            <a:ext cx="3240000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03.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A334070-07C0-DB4C-9A3B-4CCBFF10A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B0B8E180-B70B-3C43-A8B9-2FADB941C97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74800" y="4715999"/>
            <a:ext cx="3240000" cy="1404001"/>
          </a:xfrm>
        </p:spPr>
        <p:txBody>
          <a:bodyPr wrap="square">
            <a:noAutofit/>
          </a:bodyPr>
          <a:lstStyle>
            <a:lvl1pPr marL="180000" indent="-180000" algn="l"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C54A6B6F-8363-224C-BF7C-8CF157B27C1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074800" y="4715999"/>
            <a:ext cx="3240000" cy="1404001"/>
          </a:xfrm>
        </p:spPr>
        <p:txBody>
          <a:bodyPr wrap="square">
            <a:noAutofit/>
          </a:bodyPr>
          <a:lstStyle>
            <a:lvl1pPr marL="180000" indent="-180000" algn="l"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101340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 dirty="0"/>
              <a:t>Predicting the Quality of Coffee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982DEE7B-716F-3B4B-9241-4EB2FF96C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1"/>
            <a:ext cx="10440000" cy="414000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7C43E71-AADA-9D48-98E9-021494DD1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2955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579477-97A2-3841-AF69-3C2D1B7B23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1090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Slide Coff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579477-97A2-3841-AF69-3C2D1B7B23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63974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A8B6B6EA-8CD0-D240-9A45-1104196A87F9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876000" y="1980001"/>
            <a:ext cx="10440000" cy="4140000"/>
          </a:xfrm>
        </p:spPr>
        <p:txBody>
          <a:bodyPr bIns="827999" anchor="ctr" anchorCtr="0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Tabelle durch klicken auf das Symbol hinzufügen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A61EB1B-EC60-EC4C-A685-ED897BA63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329508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F11F7C9-6A70-984C-B45A-6F8C77A33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0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7" name="Textplatzhalter 13">
            <a:extLst>
              <a:ext uri="{FF2B5EF4-FFF2-40B4-BE49-F238E27FC236}">
                <a16:creationId xmlns:a16="http://schemas.microsoft.com/office/drawing/2014/main" id="{A710F19E-B80D-0741-82D6-742E05E8B4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000" y="3060000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3">
            <a:extLst>
              <a:ext uri="{FF2B5EF4-FFF2-40B4-BE49-F238E27FC236}">
                <a16:creationId xmlns:a16="http://schemas.microsoft.com/office/drawing/2014/main" id="{273A0AC6-48B0-1C4E-9B7F-0A761997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140000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56F84CF-7490-5043-B8FA-D9117BCB04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220001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1AAF66-56E7-204F-B9DE-FA1196E6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8C4A373-5FA7-DF45-9871-32BB4A2C635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40104" y="1980000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F8EF6C92-FE4B-6F47-880F-D4839AE52CF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240104" y="3060000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8AB34FD2-1436-7A43-B827-19854928D35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40104" y="4140000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CB35CD2C-3C37-0043-ABC7-610E8CA213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40104" y="5220001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7026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CA7FFF-E255-514E-9185-A3556C74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00" y="913998"/>
            <a:ext cx="930240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Überschrift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12EEE3-E98B-7640-B691-89C20736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00" y="1850571"/>
            <a:ext cx="10440000" cy="39879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ADAEBA-205B-2949-9695-1E212E2EB47E}"/>
              </a:ext>
            </a:extLst>
          </p:cNvPr>
          <p:cNvSpPr txBox="1"/>
          <p:nvPr userDrawn="1"/>
        </p:nvSpPr>
        <p:spPr>
          <a:xfrm>
            <a:off x="8008417" y="6523200"/>
            <a:ext cx="28052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accent1"/>
                </a:solidFill>
              </a:rPr>
              <a:t>Coffee Quality | 27.11.2021| </a:t>
            </a:r>
            <a:r>
              <a:rPr lang="de-DE" sz="1000" dirty="0" err="1">
                <a:solidFill>
                  <a:schemeClr val="accent1"/>
                </a:solidFill>
              </a:rPr>
              <a:t>Ironhack</a:t>
            </a:r>
            <a:r>
              <a:rPr lang="de-DE" sz="1000" dirty="0">
                <a:solidFill>
                  <a:schemeClr val="accent1"/>
                </a:solidFill>
              </a:rPr>
              <a:t> | Karolin Diede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ADB673-EEF9-EB49-8C3B-FB00B1781D04}"/>
              </a:ext>
            </a:extLst>
          </p:cNvPr>
          <p:cNvSpPr txBox="1"/>
          <p:nvPr userDrawn="1"/>
        </p:nvSpPr>
        <p:spPr>
          <a:xfrm>
            <a:off x="11051504" y="6523200"/>
            <a:ext cx="26449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A55F94AC-ED39-6D4E-AF42-258B9DF28433}" type="slidenum">
              <a:rPr lang="de-DE" sz="1000" smtClean="0">
                <a:solidFill>
                  <a:schemeClr val="accent1"/>
                </a:solidFill>
              </a:rPr>
              <a:t>‹#›</a:t>
            </a:fld>
            <a:endParaRPr lang="de-DE" sz="1000" dirty="0">
              <a:solidFill>
                <a:schemeClr val="accent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0F6E55C-FCE5-574C-9F4A-D516986CB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6000" y="6523200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Predicting the Quality of Coffee</a:t>
            </a:r>
          </a:p>
        </p:txBody>
      </p:sp>
    </p:spTree>
    <p:extLst>
      <p:ext uri="{BB962C8B-B14F-4D97-AF65-F5344CB8AC3E}">
        <p14:creationId xmlns:p14="http://schemas.microsoft.com/office/powerpoint/2010/main" val="119716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69" r:id="rId4"/>
    <p:sldLayoutId id="2147483653" r:id="rId5"/>
    <p:sldLayoutId id="2147483678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7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68B8A-4FFF-A841-8AC0-F89955766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Coffee Quality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A5DF8A2-E041-5640-A6B5-8FABC937E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Final Project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2F3FFB-E488-3640-ACC8-79408B201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27.11.2021</a:t>
            </a:r>
          </a:p>
        </p:txBody>
      </p:sp>
    </p:spTree>
    <p:extLst>
      <p:ext uri="{BB962C8B-B14F-4D97-AF65-F5344CB8AC3E}">
        <p14:creationId xmlns:p14="http://schemas.microsoft.com/office/powerpoint/2010/main" val="110277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83C6A-AE86-487B-B265-CDF629E9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2B01-6C6C-44B1-98FB-4E04D4E94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619B-E53F-4192-8496-4146C4584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Cluster 4 = Good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ood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flavor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Grown in high altitude -&gt; rich aroma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D16C5-4109-4797-A507-D77B3EA9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58BA-CE0B-49D1-BC4D-0EC7ACD4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67" y="3273154"/>
            <a:ext cx="4311954" cy="3205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CE11DE-5AD6-4914-930E-2C299511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49" y="3529576"/>
            <a:ext cx="4311953" cy="29490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CECBA6-B9F3-4C93-80DC-884AA69C8D86}"/>
              </a:ext>
            </a:extLst>
          </p:cNvPr>
          <p:cNvSpPr/>
          <p:nvPr/>
        </p:nvSpPr>
        <p:spPr>
          <a:xfrm>
            <a:off x="3229492" y="3468395"/>
            <a:ext cx="1593784" cy="149827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4F4EDC-2B58-495C-BF15-B3F8F522474E}"/>
              </a:ext>
            </a:extLst>
          </p:cNvPr>
          <p:cNvSpPr/>
          <p:nvPr/>
        </p:nvSpPr>
        <p:spPr>
          <a:xfrm>
            <a:off x="9387841" y="3578335"/>
            <a:ext cx="939384" cy="277667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7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83C6A-AE86-487B-B265-CDF629E9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2B01-6C6C-44B1-98FB-4E04D4E94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619B-E53F-4192-8496-4146C4584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Cluster 5 = Bad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Low aroma &amp; aftertaste, grown in low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 lot of defects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D16C5-4109-4797-A507-D77B3EA9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58BA-CE0B-49D1-BC4D-0EC7ACD4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79" y="3061075"/>
            <a:ext cx="4114800" cy="3058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AD2FC4-B4E3-40CE-92D9-CC7673B0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23" y="1076667"/>
            <a:ext cx="3824918" cy="263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CE11DE-5AD6-4914-930E-2C299511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23" y="3735950"/>
            <a:ext cx="3824918" cy="261597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B92D5E-F853-4125-B044-DACD31760219}"/>
              </a:ext>
            </a:extLst>
          </p:cNvPr>
          <p:cNvSpPr/>
          <p:nvPr/>
        </p:nvSpPr>
        <p:spPr>
          <a:xfrm>
            <a:off x="1968137" y="5390004"/>
            <a:ext cx="513806" cy="475019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89340-0040-4905-A4E0-A1271B917CEA}"/>
              </a:ext>
            </a:extLst>
          </p:cNvPr>
          <p:cNvSpPr/>
          <p:nvPr/>
        </p:nvSpPr>
        <p:spPr>
          <a:xfrm>
            <a:off x="9762309" y="913998"/>
            <a:ext cx="1196712" cy="543792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81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1A76C6-4A24-4282-98B0-B3B4879A0F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Country vs Cupper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98885-4763-487C-A06D-2849FD8696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/>
              <a:t>Predicting the Quality of Coffee</a:t>
            </a:r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3E30B-34BC-4A2F-9EA4-5C6B6F59F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5" r="10615" b="3173"/>
          <a:stretch/>
        </p:blipFill>
        <p:spPr>
          <a:xfrm>
            <a:off x="226329" y="1762212"/>
            <a:ext cx="7610878" cy="44722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C139C8-F031-4AC8-A19D-B9ED1A3B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09" y="913998"/>
            <a:ext cx="9302400" cy="553998"/>
          </a:xfrm>
        </p:spPr>
        <p:txBody>
          <a:bodyPr/>
          <a:lstStyle/>
          <a:p>
            <a:r>
              <a:rPr lang="en-GB" dirty="0"/>
              <a:t>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4BD46-0905-4E1F-81C1-BEB8A5037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78" t="5676" r="27528" b="6006"/>
          <a:stretch/>
        </p:blipFill>
        <p:spPr>
          <a:xfrm>
            <a:off x="7837207" y="1450779"/>
            <a:ext cx="3711922" cy="5006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1180C-FF64-4013-91CB-78E21ECC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506" y="1870553"/>
            <a:ext cx="1225402" cy="536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7C2FD-6910-4B4B-93BC-B21B901AC1BD}"/>
              </a:ext>
            </a:extLst>
          </p:cNvPr>
          <p:cNvSpPr txBox="1"/>
          <p:nvPr/>
        </p:nvSpPr>
        <p:spPr>
          <a:xfrm>
            <a:off x="9117681" y="1044669"/>
            <a:ext cx="164192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  <a:buClr>
                <a:schemeClr val="accent1"/>
              </a:buClr>
            </a:pPr>
            <a:r>
              <a:rPr lang="en-GB" sz="1600" dirty="0"/>
              <a:t>Size: Count Farmers</a:t>
            </a:r>
          </a:p>
        </p:txBody>
      </p:sp>
    </p:spTree>
    <p:extLst>
      <p:ext uri="{BB962C8B-B14F-4D97-AF65-F5344CB8AC3E}">
        <p14:creationId xmlns:p14="http://schemas.microsoft.com/office/powerpoint/2010/main" val="1619476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15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092C5C3-C767-A547-BA86-425B5C581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80765A1-15E3-CF4E-AA7A-BAF206FBA6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6000" y="3404889"/>
            <a:ext cx="3240000" cy="246221"/>
          </a:xfrm>
        </p:spPr>
        <p:txBody>
          <a:bodyPr/>
          <a:lstStyle/>
          <a:p>
            <a:r>
              <a:rPr lang="en-GB" dirty="0"/>
              <a:t>Introducing the dataset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605354-946B-B446-AEED-E784A740E2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C9326EA-6E4F-7D47-9878-9487EC1CC1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8800" y="3083590"/>
            <a:ext cx="10386000" cy="36000"/>
          </a:xfrm>
        </p:spPr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88D31382-76CD-1049-83CC-284C2324E0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000" y="3047590"/>
            <a:ext cx="108000" cy="108000"/>
          </a:xfrm>
        </p:spPr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7E454F2-AF80-E845-B7FD-17AE40D062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6000" y="3980888"/>
            <a:ext cx="3240000" cy="140400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E2B9E3A-0235-6E4D-AC3C-B795FB84971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6000" y="2490514"/>
            <a:ext cx="3240000" cy="307777"/>
          </a:xfrm>
        </p:spPr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459D052-F460-F447-B195-BF66F8C4E195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474800" y="3404889"/>
            <a:ext cx="3240000" cy="246221"/>
          </a:xfrm>
        </p:spPr>
        <p:txBody>
          <a:bodyPr/>
          <a:lstStyle/>
          <a:p>
            <a:r>
              <a:rPr lang="en-GB" dirty="0"/>
              <a:t>Exploring different models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F8EBBBD-E02B-7E4D-B706-3AAB5928AB7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074800" y="3404889"/>
            <a:ext cx="3240000" cy="246221"/>
          </a:xfrm>
        </p:spPr>
        <p:txBody>
          <a:bodyPr/>
          <a:lstStyle/>
          <a:p>
            <a:r>
              <a:rPr lang="en-US" dirty="0"/>
              <a:t>Showing results &amp; visualizations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F0CFF46-DAC9-3442-B21D-882D3668558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474800" y="3047590"/>
            <a:ext cx="108000" cy="108000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FF7716D7-BC09-7C44-BE33-7FE29C5AE84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074800" y="3047590"/>
            <a:ext cx="108000" cy="108000"/>
          </a:xfrm>
        </p:spPr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962F424F-911D-FE42-A64A-C3B866BD07E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4474800" y="2490514"/>
            <a:ext cx="3240000" cy="307777"/>
          </a:xfrm>
        </p:spPr>
        <p:txBody>
          <a:bodyPr/>
          <a:lstStyle/>
          <a:p>
            <a:r>
              <a:rPr lang="en-GB" dirty="0"/>
              <a:t>Cleaning &amp; Modelling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305D7E5D-83DD-1548-80D0-4ADFADC8AD3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8074800" y="2490514"/>
            <a:ext cx="3240000" cy="307777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EF3AFD5F-AD61-8649-BEC7-75322D4B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6F88FAC-244A-1B42-AFE7-D59E241B3DAD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4474800" y="3980888"/>
            <a:ext cx="3240000" cy="1404001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A83503CB-2286-B243-B5DD-3FB9E505A742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074800" y="3980888"/>
            <a:ext cx="3240000" cy="1404001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DC32D-3D45-468C-97A5-587098D1F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r="3989"/>
          <a:stretch/>
        </p:blipFill>
        <p:spPr>
          <a:xfrm>
            <a:off x="863344" y="3980888"/>
            <a:ext cx="3264269" cy="164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F33CB-6380-4B24-A627-615C72497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"/>
          <a:stretch/>
        </p:blipFill>
        <p:spPr>
          <a:xfrm>
            <a:off x="4823185" y="3967582"/>
            <a:ext cx="2543229" cy="1643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D0C360-5669-462E-9545-7DA960255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/>
          <a:stretch/>
        </p:blipFill>
        <p:spPr>
          <a:xfrm>
            <a:off x="8074799" y="3980889"/>
            <a:ext cx="3253855" cy="16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9BD1A3-FD65-BA42-A826-B4A06F4B9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FF8131-CA36-6645-8905-BA727F8FAD9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756AE5D-FF95-904B-BEBB-F550FFD9DA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Coffee Quality database from Coffee Quality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Gathered January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</a:t>
            </a:r>
            <a:r>
              <a:rPr lang="en-GB" dirty="0" err="1"/>
              <a:t>kaggle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little bit pre cleaned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Shape: 1339 rows x 44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Information: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en-GB" dirty="0"/>
              <a:t>Taste (aroma, sweetness, acidity…)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en-GB" dirty="0"/>
              <a:t>Bean (</a:t>
            </a:r>
            <a:r>
              <a:rPr lang="en-GB" dirty="0" err="1"/>
              <a:t>color</a:t>
            </a:r>
            <a:r>
              <a:rPr lang="en-GB" dirty="0"/>
              <a:t>, species, processing method, defects)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en-GB" dirty="0"/>
              <a:t>Farm (country, owner, altitude…)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100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Goal</a:t>
            </a:r>
            <a:r>
              <a:rPr lang="en-GB" dirty="0"/>
              <a:t>: Predicting the quality of coffee based on columns of this dataset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FD8EADB-E27F-A942-AE30-61C56630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0D6B4-B8C7-463E-B720-AB07981A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3382" y="2167123"/>
            <a:ext cx="4882967" cy="30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2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E0303B-B6EC-486D-A947-A88279B2D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8EECE-118C-4EF8-AAED-1D129A7B50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79B2-1367-4F54-ACB1-1CC54FAB3C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         Missing data		Random values	      Too many different values		           Outliers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BC011F-C76B-492E-A468-17311194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BB10A-1193-4D14-88B4-82F9E6BE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1" y="2496498"/>
            <a:ext cx="1938918" cy="3410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73F51-FFAF-424D-9B9E-AB2122DB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53" y="2496498"/>
            <a:ext cx="1374847" cy="4222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19E0E-4CC9-4946-9A42-4DE511C54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34" y="2496498"/>
            <a:ext cx="2357460" cy="1431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EDEC6-F4BB-44E2-B374-5434225F3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588" y="2496498"/>
            <a:ext cx="2671411" cy="20473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0A6F3-D6D2-42DC-A58C-5174F1319EE9}"/>
              </a:ext>
            </a:extLst>
          </p:cNvPr>
          <p:cNvSpPr/>
          <p:nvPr/>
        </p:nvSpPr>
        <p:spPr>
          <a:xfrm>
            <a:off x="6514011" y="3770811"/>
            <a:ext cx="670560" cy="1567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5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A9DF1-07C3-439E-8AF1-EC892ABA6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6CA09-CBDD-4E42-AE04-553EBBF85E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ED18A-AF32-4CE6-A54E-438CF35771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columns have a (nearly) normal distribution after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some columns the outliers are important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B902E0-0AAE-48DB-8E5F-61EC5AA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5ABAD-BF21-4B04-B52F-5585DF6B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7" y="2859789"/>
            <a:ext cx="5298872" cy="3495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163F6-E23E-45D6-8113-8C5E03C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72" y="2859790"/>
            <a:ext cx="5013828" cy="34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C6FDF7-F8B0-4251-A4F6-91DC02EC2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CAEE2-F94D-4324-93E3-4352418890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3EB154-C3B5-44CA-AABA-83A1C7B1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F8E65-E7D5-4315-87E5-410FD1E86E9B}"/>
              </a:ext>
            </a:extLst>
          </p:cNvPr>
          <p:cNvSpPr txBox="1"/>
          <p:nvPr/>
        </p:nvSpPr>
        <p:spPr>
          <a:xfrm>
            <a:off x="876000" y="2072640"/>
            <a:ext cx="3643749" cy="2354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Difference of the species (arabica/ </a:t>
            </a:r>
            <a:r>
              <a:rPr lang="en-GB" sz="1600" dirty="0" err="1"/>
              <a:t>robusta</a:t>
            </a:r>
            <a:r>
              <a:rPr lang="en-GB" sz="1600" dirty="0"/>
              <a:t>)</a:t>
            </a:r>
          </a:p>
          <a:p>
            <a:pPr marL="180000" indent="-1800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There are only 5 country where </a:t>
            </a:r>
            <a:r>
              <a:rPr lang="en-GB" sz="1600" dirty="0" err="1"/>
              <a:t>robusta</a:t>
            </a:r>
            <a:r>
              <a:rPr lang="en-GB" sz="1600" dirty="0"/>
              <a:t> is coming from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‘Best’ arabica from Japan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‘Worst’ arabica from Haiti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endParaRPr lang="en-GB" sz="1600" dirty="0"/>
          </a:p>
          <a:p>
            <a:pPr marL="180000" indent="-1800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881C5C-6AC8-4827-9B7B-FA19E0F98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t="5841" r="4991" b="5905"/>
          <a:stretch/>
        </p:blipFill>
        <p:spPr>
          <a:xfrm>
            <a:off x="4944777" y="1236616"/>
            <a:ext cx="7247223" cy="504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C3655-AEF6-4F8F-BE18-2CC732853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Score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39BA2-1AF9-42FF-A009-6F413014D1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BF1E90-FDF1-4C40-8600-B3CD9EA4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Results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9190E48-44A6-438B-8391-8EB71DFD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35183"/>
              </p:ext>
            </p:extLst>
          </p:nvPr>
        </p:nvGraphicFramePr>
        <p:xfrm>
          <a:off x="2031999" y="2272940"/>
          <a:ext cx="812800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127277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10536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56997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366501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0809695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1656382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Decision Tress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KNN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Random Forest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835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 Scaler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categorical &amp;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0.50582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0.36629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0.59494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0.67772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8933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Only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0.59236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0.06086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0.53835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0.6829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02267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Normalizer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categorical &amp;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-0.02793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-0.44514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0.19808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0.28889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6381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Only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-0.28452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0.02685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0.06487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0.29781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7212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3DCCCA0-95D3-48EC-A83F-112578CE73FF}"/>
              </a:ext>
            </a:extLst>
          </p:cNvPr>
          <p:cNvSpPr/>
          <p:nvPr/>
        </p:nvSpPr>
        <p:spPr>
          <a:xfrm>
            <a:off x="2031999" y="3220569"/>
            <a:ext cx="8128002" cy="12366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11E692-F78C-4987-B482-457DC206A74F}"/>
              </a:ext>
            </a:extLst>
          </p:cNvPr>
          <p:cNvSpPr/>
          <p:nvPr/>
        </p:nvSpPr>
        <p:spPr>
          <a:xfrm>
            <a:off x="8911771" y="3723192"/>
            <a:ext cx="1149532" cy="6618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F9C13-EF0B-4262-975E-E658EEB22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Further investigations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3ABA9-07D5-4C70-AC0A-A7D9FA00FC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D4D-452B-4818-B9B0-0454415D7D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08000" algn="l">
              <a:spcAft>
                <a:spcPts val="600"/>
              </a:spcAft>
              <a:buClr>
                <a:schemeClr val="accent1"/>
              </a:buClr>
            </a:pPr>
            <a:r>
              <a:rPr lang="en-GB" sz="1600" dirty="0">
                <a:solidFill>
                  <a:srgbClr val="2A292A"/>
                </a:solidFill>
              </a:rPr>
              <a:t>Most important columns:</a:t>
            </a:r>
          </a:p>
          <a:p>
            <a:pPr marL="393750" indent="-28575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A292A"/>
                </a:solidFill>
              </a:rPr>
              <a:t>Column 1 </a:t>
            </a:r>
            <a:r>
              <a:rPr lang="en-GB" sz="1600" dirty="0">
                <a:solidFill>
                  <a:srgbClr val="2A292A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>
                <a:solidFill>
                  <a:srgbClr val="2A292A"/>
                </a:solidFill>
                <a:sym typeface="Wingdings" panose="05000000000000000000" pitchFamily="2" charset="2"/>
              </a:rPr>
              <a:t>Flavor</a:t>
            </a:r>
            <a:endParaRPr lang="en-GB" sz="1600" dirty="0">
              <a:solidFill>
                <a:srgbClr val="2A292A"/>
              </a:solidFill>
              <a:sym typeface="Wingdings" panose="05000000000000000000" pitchFamily="2" charset="2"/>
            </a:endParaRPr>
          </a:p>
          <a:p>
            <a:pPr marL="393750" indent="-28575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A292A"/>
                </a:solidFill>
                <a:sym typeface="Wingdings" panose="05000000000000000000" pitchFamily="2" charset="2"/>
              </a:rPr>
              <a:t>Column 2  Aftertaste</a:t>
            </a:r>
          </a:p>
          <a:p>
            <a:pPr marL="393750" indent="-28575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A292A"/>
                </a:solidFill>
                <a:sym typeface="Wingdings" panose="05000000000000000000" pitchFamily="2" charset="2"/>
              </a:rPr>
              <a:t>Column 4  Balance</a:t>
            </a:r>
            <a:endParaRPr lang="en-GB" sz="1600" dirty="0">
              <a:solidFill>
                <a:srgbClr val="2A292A"/>
              </a:solidFill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DDDBDE-5045-46C2-B034-B15A15DC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en-GB" dirty="0"/>
              <a:t>Random Forest Regressor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59918-AC00-4AF2-93B7-604EDCFA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2"/>
          <a:stretch/>
        </p:blipFill>
        <p:spPr>
          <a:xfrm>
            <a:off x="6351384" y="1744995"/>
            <a:ext cx="4808367" cy="43750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542E06-0136-4735-B0B7-C3B7D00B99EB}"/>
              </a:ext>
            </a:extLst>
          </p:cNvPr>
          <p:cNvSpPr/>
          <p:nvPr/>
        </p:nvSpPr>
        <p:spPr>
          <a:xfrm>
            <a:off x="6287589" y="1744995"/>
            <a:ext cx="3344091" cy="4408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1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83C6A-AE86-487B-B265-CDF629E9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2B01-6C6C-44B1-98FB-4E04D4E94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619B-E53F-4192-8496-4146C4584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6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Not all clear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D16C5-4109-4797-A507-D77B3EA9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4770D3-E28B-4651-AC24-DECF387E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56" y="1980001"/>
            <a:ext cx="6194448" cy="4298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84528B-6A40-436A-A344-79150A18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2853228"/>
            <a:ext cx="4463759" cy="32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chibo">
      <a:dk1>
        <a:srgbClr val="191919"/>
      </a:dk1>
      <a:lt1>
        <a:srgbClr val="FFFFFF"/>
      </a:lt1>
      <a:dk2>
        <a:srgbClr val="EA5153"/>
      </a:dk2>
      <a:lt2>
        <a:srgbClr val="729B71"/>
      </a:lt2>
      <a:accent1>
        <a:srgbClr val="BEA26F"/>
      </a:accent1>
      <a:accent2>
        <a:srgbClr val="EDD38E"/>
      </a:accent2>
      <a:accent3>
        <a:srgbClr val="A5A5A5"/>
      </a:accent3>
      <a:accent4>
        <a:srgbClr val="BB9FB0"/>
      </a:accent4>
      <a:accent5>
        <a:srgbClr val="7DA3BF"/>
      </a:accent5>
      <a:accent6>
        <a:srgbClr val="88AFA4"/>
      </a:accent6>
      <a:hlink>
        <a:srgbClr val="BEA26F"/>
      </a:hlink>
      <a:folHlink>
        <a:srgbClr val="B5608A"/>
      </a:folHlink>
    </a:clrScheme>
    <a:fontScheme name="BW123">
      <a:majorFont>
        <a:latin typeface="InterstateWGL"/>
        <a:ea typeface=""/>
        <a:cs typeface=""/>
      </a:majorFont>
      <a:minorFont>
        <a:latin typeface="InterstateWGL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lIns="90000" tIns="72000" bIns="7200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Clr>
            <a:schemeClr val="accent1"/>
          </a:buClr>
          <a:buFont typeface="Wingdings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10329_tchibo-pitch-deck_blanko_DE_5.pptx" id="{8C18CF05-AEE4-4704-87D0-E4B27BAA2E9C}" vid="{FEAE1422-C114-4AE6-98EF-8530A61EF7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20210329_tchibo-pitch-deck_blanko_DE_5[900]</Template>
  <TotalTime>0</TotalTime>
  <Words>325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InterstateWGL</vt:lpstr>
      <vt:lpstr>Symbol</vt:lpstr>
      <vt:lpstr>Arial</vt:lpstr>
      <vt:lpstr>Wingdings</vt:lpstr>
      <vt:lpstr>InterstateWGL-Light</vt:lpstr>
      <vt:lpstr>Calibri</vt:lpstr>
      <vt:lpstr>Office</vt:lpstr>
      <vt:lpstr>Coffee Quality</vt:lpstr>
      <vt:lpstr>Agenda</vt:lpstr>
      <vt:lpstr>Data</vt:lpstr>
      <vt:lpstr>Data Cleaning</vt:lpstr>
      <vt:lpstr>Data Exploration</vt:lpstr>
      <vt:lpstr>Data exploration</vt:lpstr>
      <vt:lpstr>Modelling Results</vt:lpstr>
      <vt:lpstr>Random Forest Regressor</vt:lpstr>
      <vt:lpstr>Clustering</vt:lpstr>
      <vt:lpstr>Clustering</vt:lpstr>
      <vt:lpstr>Clustering</vt:lpstr>
      <vt:lpstr>Visualization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</dc:creator>
  <cp:lastModifiedBy>Karo</cp:lastModifiedBy>
  <cp:revision>9</cp:revision>
  <dcterms:created xsi:type="dcterms:W3CDTF">2021-11-25T13:49:27Z</dcterms:created>
  <dcterms:modified xsi:type="dcterms:W3CDTF">2021-11-27T08:52:14Z</dcterms:modified>
</cp:coreProperties>
</file>